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tif" ContentType="image/t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7" r:id="rId3"/>
    <p:sldId id="341" r:id="rId4"/>
    <p:sldId id="342" r:id="rId5"/>
    <p:sldId id="299" r:id="rId6"/>
    <p:sldId id="346" r:id="rId7"/>
    <p:sldId id="343" r:id="rId8"/>
    <p:sldId id="345" r:id="rId9"/>
    <p:sldId id="347" r:id="rId10"/>
    <p:sldId id="349" r:id="rId11"/>
    <p:sldId id="348" r:id="rId12"/>
    <p:sldId id="350" r:id="rId13"/>
    <p:sldId id="344" r:id="rId14"/>
    <p:sldId id="351" r:id="rId15"/>
    <p:sldId id="300" r:id="rId16"/>
    <p:sldId id="301" r:id="rId17"/>
    <p:sldId id="303" r:id="rId18"/>
    <p:sldId id="305" r:id="rId19"/>
    <p:sldId id="302" r:id="rId20"/>
    <p:sldId id="329" r:id="rId21"/>
    <p:sldId id="306" r:id="rId22"/>
    <p:sldId id="307" r:id="rId23"/>
    <p:sldId id="319" r:id="rId24"/>
    <p:sldId id="325" r:id="rId25"/>
    <p:sldId id="316" r:id="rId26"/>
    <p:sldId id="314" r:id="rId27"/>
    <p:sldId id="317" r:id="rId28"/>
    <p:sldId id="318" r:id="rId29"/>
    <p:sldId id="337" r:id="rId30"/>
    <p:sldId id="338" r:id="rId31"/>
    <p:sldId id="339" r:id="rId32"/>
    <p:sldId id="340" r:id="rId33"/>
    <p:sldId id="310" r:id="rId34"/>
    <p:sldId id="326" r:id="rId35"/>
    <p:sldId id="322" r:id="rId36"/>
    <p:sldId id="311" r:id="rId37"/>
    <p:sldId id="328" r:id="rId38"/>
    <p:sldId id="312" r:id="rId39"/>
    <p:sldId id="313" r:id="rId40"/>
    <p:sldId id="321" r:id="rId41"/>
    <p:sldId id="336" r:id="rId42"/>
    <p:sldId id="308" r:id="rId43"/>
    <p:sldId id="320" r:id="rId44"/>
    <p:sldId id="323" r:id="rId45"/>
    <p:sldId id="334" r:id="rId46"/>
    <p:sldId id="324" r:id="rId47"/>
    <p:sldId id="335" r:id="rId48"/>
    <p:sldId id="330" r:id="rId49"/>
    <p:sldId id="331" r:id="rId50"/>
    <p:sldId id="332" r:id="rId5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7F7"/>
    <a:srgbClr val="A61E0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61"/>
    <p:restoredTop sz="94799"/>
  </p:normalViewPr>
  <p:slideViewPr>
    <p:cSldViewPr snapToGrid="0" snapToObjects="1">
      <p:cViewPr>
        <p:scale>
          <a:sx n="54" d="100"/>
          <a:sy n="54" d="100"/>
        </p:scale>
        <p:origin x="117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22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094A5-6CCA-2E48-A189-C20FAB45A75B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EF6C9-42A1-5345-9612-5CD5992DF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20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4523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684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46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Human unique language </a:t>
            </a:r>
            <a:r>
              <a:rPr lang="mr-IN" dirty="0" smtClean="0"/>
              <a:t>–</a:t>
            </a:r>
            <a:r>
              <a:rPr lang="en-US" baseline="0" dirty="0" smtClean="0"/>
              <a:t> no other communication system in animals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7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52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2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45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25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41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4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60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27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21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70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90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30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13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15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57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20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52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55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9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8297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997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shape 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0045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62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5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811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826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800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84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9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02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589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96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57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36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3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58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"/>
          <p:cNvSpPr/>
          <p:nvPr/>
        </p:nvSpPr>
        <p:spPr>
          <a:xfrm>
            <a:off x="1" y="9388299"/>
            <a:ext cx="13004802" cy="38581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7"/>
          <p:cNvSpPr/>
          <p:nvPr/>
        </p:nvSpPr>
        <p:spPr>
          <a:xfrm>
            <a:off x="1" y="9010487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8"/>
          <p:cNvSpPr/>
          <p:nvPr/>
        </p:nvSpPr>
        <p:spPr>
          <a:xfrm>
            <a:off x="1" y="588388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9"/>
          <p:cNvSpPr txBox="1"/>
          <p:nvPr/>
        </p:nvSpPr>
        <p:spPr>
          <a:xfrm>
            <a:off x="165155" y="9031942"/>
            <a:ext cx="1260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James Brand</a:t>
            </a:r>
          </a:p>
        </p:txBody>
      </p:sp>
      <p:sp>
        <p:nvSpPr>
          <p:cNvPr id="16" name="Shape 10">
            <a:hlinkClick r:id="" action="ppaction://hlinkshowjump?jump=firstslide"/>
          </p:cNvPr>
          <p:cNvSpPr txBox="1"/>
          <p:nvPr/>
        </p:nvSpPr>
        <p:spPr>
          <a:xfrm>
            <a:off x="152465" y="9406797"/>
            <a:ext cx="147796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="1" dirty="0" err="1" smtClean="0">
                <a:latin typeface="Times" charset="0"/>
                <a:ea typeface="Times" charset="0"/>
                <a:cs typeface="Times" charset="0"/>
              </a:rPr>
              <a:t>SSoL</a:t>
            </a:r>
            <a:r>
              <a:rPr lang="en-GB" b="1" baseline="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0" lang="en-GB" sz="16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charset="0"/>
                <a:ea typeface="Times" charset="0"/>
                <a:cs typeface="Times" charset="0"/>
                <a:sym typeface="Times"/>
              </a:rPr>
              <a:t>Kroměříž</a:t>
            </a:r>
            <a:endParaRPr b="1" u="none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Shape 11"/>
          <p:cNvSpPr txBox="1"/>
          <p:nvPr/>
        </p:nvSpPr>
        <p:spPr>
          <a:xfrm>
            <a:off x="11414527" y="9028986"/>
            <a:ext cx="1191032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aseline="0" dirty="0" smtClean="0"/>
              <a:t>August 2018</a:t>
            </a:r>
            <a:endParaRPr dirty="0"/>
          </a:p>
        </p:txBody>
      </p:sp>
      <p:sp>
        <p:nvSpPr>
          <p:cNvPr id="18" name="Shape 13"/>
          <p:cNvSpPr/>
          <p:nvPr/>
        </p:nvSpPr>
        <p:spPr>
          <a:xfrm>
            <a:off x="1" y="974199"/>
            <a:ext cx="13004802" cy="1064152"/>
          </a:xfrm>
          <a:prstGeom prst="rect">
            <a:avLst/>
          </a:prstGeom>
          <a:solidFill>
            <a:srgbClr val="F5F7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13458" y="9423399"/>
            <a:ext cx="292101" cy="330201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14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ircle"/>
          <p:cNvSpPr/>
          <p:nvPr/>
        </p:nvSpPr>
        <p:spPr>
          <a:xfrm>
            <a:off x="1374631" y="37414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Circle"/>
          <p:cNvSpPr/>
          <p:nvPr/>
        </p:nvSpPr>
        <p:spPr>
          <a:xfrm>
            <a:off x="1561651" y="374146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Circle"/>
          <p:cNvSpPr/>
          <p:nvPr/>
        </p:nvSpPr>
        <p:spPr>
          <a:xfrm>
            <a:off x="1741940" y="372923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952500" y="1"/>
            <a:ext cx="5334000" cy="462280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4762501"/>
            <a:ext cx="5334000" cy="499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100"/>
            </a:lvl1pPr>
            <a:lvl2pPr marL="0" indent="0" algn="ctr">
              <a:spcBef>
                <a:spcPts val="0"/>
              </a:spcBef>
              <a:buSzTx/>
              <a:buNone/>
              <a:defRPr sz="3100"/>
            </a:lvl2pPr>
            <a:lvl3pPr marL="0" indent="0" algn="ctr">
              <a:spcBef>
                <a:spcPts val="0"/>
              </a:spcBef>
              <a:buSzTx/>
              <a:buNone/>
              <a:defRPr sz="3100"/>
            </a:lvl3pPr>
            <a:lvl4pPr marL="0" indent="0" algn="ctr">
              <a:spcBef>
                <a:spcPts val="0"/>
              </a:spcBef>
              <a:buSzTx/>
              <a:buNone/>
              <a:defRPr sz="3100"/>
            </a:lvl4pPr>
            <a:lvl5pPr marL="0" indent="0" algn="ctr">
              <a:spcBef>
                <a:spcPts val="0"/>
              </a:spcBef>
              <a:buSzTx/>
              <a:buNone/>
              <a:defRPr sz="3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52500" y="28954"/>
            <a:ext cx="11099801" cy="29900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871" indent="-342871">
              <a:spcBef>
                <a:spcPts val="3100"/>
              </a:spcBef>
              <a:defRPr sz="2700"/>
            </a:lvl1pPr>
            <a:lvl2pPr marL="685743" indent="-342871">
              <a:spcBef>
                <a:spcPts val="3100"/>
              </a:spcBef>
              <a:defRPr sz="2700"/>
            </a:lvl2pPr>
            <a:lvl3pPr marL="1028618" indent="-342871">
              <a:spcBef>
                <a:spcPts val="3100"/>
              </a:spcBef>
              <a:defRPr sz="2700"/>
            </a:lvl3pPr>
            <a:lvl4pPr marL="1371488" indent="-342871">
              <a:spcBef>
                <a:spcPts val="3100"/>
              </a:spcBef>
              <a:defRPr sz="2700"/>
            </a:lvl4pPr>
            <a:lvl5pPr marL="1714361" indent="-342871">
              <a:spcBef>
                <a:spcPts val="3100"/>
              </a:spcBef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2"/>
            <a:ext cx="11099801" cy="7213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1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8779792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464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8928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39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7855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319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678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248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5712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177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slide" Target="slide42.xml"/><Relationship Id="rId5" Type="http://schemas.openxmlformats.org/officeDocument/2006/relationships/slide" Target="slide4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slide" Target="slide42.xml"/><Relationship Id="rId5" Type="http://schemas.openxmlformats.org/officeDocument/2006/relationships/slide" Target="slide46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42.xml"/><Relationship Id="rId3" Type="http://schemas.openxmlformats.org/officeDocument/2006/relationships/slide" Target="slide4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slide" Target="slide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4" Type="http://schemas.openxmlformats.org/officeDocument/2006/relationships/image" Target="../media/image18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" Target="slide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42.xml"/><Relationship Id="rId3" Type="http://schemas.openxmlformats.org/officeDocument/2006/relationships/slide" Target="slide4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5" Type="http://schemas.openxmlformats.org/officeDocument/2006/relationships/image" Target="../media/image2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42.xml"/><Relationship Id="rId3" Type="http://schemas.openxmlformats.org/officeDocument/2006/relationships/slide" Target="slide4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5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5" Type="http://schemas.openxmlformats.org/officeDocument/2006/relationships/image" Target="../media/image31.tif"/><Relationship Id="rId6" Type="http://schemas.openxmlformats.org/officeDocument/2006/relationships/image" Target="../media/image3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slide" Target="slide42.xml"/><Relationship Id="rId5" Type="http://schemas.openxmlformats.org/officeDocument/2006/relationships/slide" Target="slide4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5" Type="http://schemas.openxmlformats.org/officeDocument/2006/relationships/image" Target="../media/image34.tif"/><Relationship Id="rId6" Type="http://schemas.openxmlformats.org/officeDocument/2006/relationships/image" Target="../media/image35.t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5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5" Type="http://schemas.openxmlformats.org/officeDocument/2006/relationships/image" Target="../media/image3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5" Type="http://schemas.openxmlformats.org/officeDocument/2006/relationships/hyperlink" Target="https://youtu.be/jJoAJyarvSc?t=10s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5" Type="http://schemas.openxmlformats.org/officeDocument/2006/relationships/hyperlink" Target="https://youtu.be/jJoAJyarvSc?t=10s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6.xml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30179" y="2924175"/>
            <a:ext cx="12344444" cy="1656000"/>
          </a:xfrm>
          <a:prstGeom prst="roundRect">
            <a:avLst/>
          </a:prstGeom>
          <a:solidFill>
            <a:srgbClr val="F5F7F7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1" name="Shape 50"/>
          <p:cNvSpPr txBox="1"/>
          <p:nvPr/>
        </p:nvSpPr>
        <p:spPr>
          <a:xfrm>
            <a:off x="203200" y="3198177"/>
            <a:ext cx="12402358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R="5670" defTabSz="457200">
              <a:defRPr>
                <a:solidFill>
                  <a:srgbClr val="C00000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dirty="0" smtClean="0">
                <a:sym typeface="CMU Serif"/>
              </a:rPr>
              <a:t>Artificial language learning workshop:</a:t>
            </a:r>
            <a:br>
              <a:rPr lang="en-US" dirty="0" smtClean="0">
                <a:sym typeface="CMU Serif"/>
              </a:rPr>
            </a:br>
            <a:r>
              <a:rPr lang="en-US" dirty="0" smtClean="0">
                <a:sym typeface="CMU Serif"/>
              </a:rPr>
              <a:t>Lecture 1</a:t>
            </a:r>
            <a:endParaRPr lang="en-US" dirty="0">
              <a:sym typeface="CMU Serif"/>
            </a:endParaRPr>
          </a:p>
        </p:txBody>
      </p:sp>
      <p:sp>
        <p:nvSpPr>
          <p:cNvPr id="112" name="Shape 51"/>
          <p:cNvSpPr txBox="1"/>
          <p:nvPr/>
        </p:nvSpPr>
        <p:spPr>
          <a:xfrm>
            <a:off x="203200" y="4861873"/>
            <a:ext cx="12402358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r>
              <a:rPr dirty="0"/>
              <a:t>James Brand</a:t>
            </a:r>
          </a:p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endParaRPr dirty="0"/>
          </a:p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j.brand@lancaster.ac.uk</a:t>
            </a:r>
          </a:p>
        </p:txBody>
      </p:sp>
      <p:pic>
        <p:nvPicPr>
          <p:cNvPr id="113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8401" y="6915962"/>
            <a:ext cx="3048001" cy="1882777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6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40266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use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651" y="1975609"/>
            <a:ext cx="10131502" cy="675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510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40266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use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0" name="Rectangle 19"/>
          <p:cNvSpPr/>
          <p:nvPr/>
        </p:nvSpPr>
        <p:spPr>
          <a:xfrm>
            <a:off x="1837375" y="3381144"/>
            <a:ext cx="931817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ALL is best used in conjunction with other empirical methods</a:t>
            </a: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pPr marL="571500" indent="-571500">
              <a:buFont typeface="Wingdings" charset="2"/>
              <a:buChar char="§"/>
            </a:pP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Corpus analyses</a:t>
            </a:r>
          </a:p>
          <a:p>
            <a:pPr marL="571500" indent="-571500">
              <a:buFont typeface="Wingdings" charset="2"/>
              <a:buChar char="§"/>
            </a:pP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Computational modelling</a:t>
            </a:r>
          </a:p>
          <a:p>
            <a:pPr marL="571500" indent="-571500">
              <a:buFont typeface="Wingdings" charset="2"/>
              <a:buChar char="§"/>
            </a:pP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Naturalistic recordings</a:t>
            </a:r>
          </a:p>
          <a:p>
            <a:pPr marL="571500" indent="-571500">
              <a:buFont typeface="Wingdings" charset="2"/>
              <a:buChar char="§"/>
            </a:pP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Individual differences</a:t>
            </a:r>
          </a:p>
        </p:txBody>
      </p:sp>
    </p:spTree>
    <p:extLst>
      <p:ext uri="{BB962C8B-B14F-4D97-AF65-F5344CB8AC3E}">
        <p14:creationId xmlns:p14="http://schemas.microsoft.com/office/powerpoint/2010/main" val="6342431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40266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use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0" name="Rectangle 19"/>
          <p:cNvSpPr/>
          <p:nvPr/>
        </p:nvSpPr>
        <p:spPr>
          <a:xfrm>
            <a:off x="1843317" y="4665727"/>
            <a:ext cx="9318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The various forms of ALL</a:t>
            </a:r>
            <a:r>
              <a:rPr lang="mr-IN" dirty="0" smtClean="0">
                <a:latin typeface="CMU Serif Roman" charset="0"/>
                <a:ea typeface="CMU Serif Roman" charset="0"/>
                <a:cs typeface="CMU Serif Roman" charset="0"/>
              </a:rPr>
              <a:t>…</a:t>
            </a:r>
            <a:endParaRPr lang="en-US" dirty="0" smtClean="0"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5402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96" y="2596918"/>
            <a:ext cx="5704292" cy="50942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Esper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(1925)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848" y="3122271"/>
            <a:ext cx="6548753" cy="414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8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Köhler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(1929)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50" y="2371387"/>
            <a:ext cx="4339657" cy="5960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8094" y="3072428"/>
            <a:ext cx="7292039" cy="440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347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4722"/>
          <a:stretch/>
        </p:blipFill>
        <p:spPr>
          <a:xfrm>
            <a:off x="3409951" y="2076482"/>
            <a:ext cx="6730504" cy="640574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Schleicher (1863)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32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1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2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569707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language evolution?</a:t>
            </a:r>
            <a:endParaRPr dirty="0"/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43441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88" y="2095500"/>
            <a:ext cx="7793144" cy="63867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Gray et al., 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2010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30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569707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language evolution?</a:t>
            </a:r>
            <a:endParaRPr dirty="0"/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75318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7" name="TextBox 26"/>
          <p:cNvSpPr txBox="1"/>
          <p:nvPr/>
        </p:nvSpPr>
        <p:spPr>
          <a:xfrm>
            <a:off x="778587" y="8482225"/>
            <a:ext cx="11798013" cy="423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://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www.nytimes.com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/2007/11/01/science/01chimp.html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6683"/>
          <a:stretch/>
        </p:blipFill>
        <p:spPr>
          <a:xfrm>
            <a:off x="2149056" y="2151133"/>
            <a:ext cx="8694808" cy="6331092"/>
          </a:xfrm>
          <a:prstGeom prst="rect">
            <a:avLst/>
          </a:prstGeom>
        </p:spPr>
      </p:pic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sp>
        <p:nvSpPr>
          <p:cNvPr id="40" name="çç">
            <a:hlinkClick r:id="rId5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48647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692" y="2210352"/>
            <a:ext cx="8054708" cy="6105988"/>
          </a:xfrm>
          <a:prstGeom prst="rect">
            <a:avLst/>
          </a:prstGeom>
        </p:spPr>
      </p:pic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TextBox 37"/>
          <p:cNvSpPr txBox="1"/>
          <p:nvPr/>
        </p:nvSpPr>
        <p:spPr>
          <a:xfrm>
            <a:off x="778587" y="8482225"/>
            <a:ext cx="11798013" cy="423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Rise of the Planet of the Apes (2011)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592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96" y="2998163"/>
            <a:ext cx="12601722" cy="5150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216" y="4741612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$%£#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8660" y="3955510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*grunt*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80252" y="3648065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err="1" smtClean="0">
                <a:latin typeface="Comic Sans MS" charset="0"/>
                <a:ea typeface="Comic Sans MS" charset="0"/>
                <a:cs typeface="Comic Sans MS" charset="0"/>
              </a:rPr>
              <a:t>aaaaaa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19147" y="3208757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ha</a:t>
            </a:r>
            <a:r>
              <a:rPr kumimoji="0" lang="en-US" sz="2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ha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20372" y="3208757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latin typeface="Comic Sans MS" charset="0"/>
                <a:ea typeface="Comic Sans MS" charset="0"/>
                <a:cs typeface="Comic Sans MS" charset="0"/>
              </a:rPr>
              <a:t>lol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267" y="3118156"/>
            <a:ext cx="923522" cy="923522"/>
          </a:xfrm>
          <a:prstGeom prst="rect">
            <a:avLst/>
          </a:prstGeom>
        </p:spPr>
      </p:pic>
      <p:sp>
        <p:nvSpPr>
          <p:cNvPr id="3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31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sp>
        <p:nvSpPr>
          <p:cNvPr id="4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2" name="çç">
            <a:hlinkClick r:id="rId5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080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157254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Outline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4511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will learn in lecture 1: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Artificial Language Learning (ALL) is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it is used in linguists research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it is used in linguistics research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The validity of the paradigm</a:t>
            </a:r>
            <a:endParaRPr lang="en-GB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44" name="TextBox 43"/>
          <p:cNvSpPr txBox="1"/>
          <p:nvPr/>
        </p:nvSpPr>
        <p:spPr>
          <a:xfrm>
            <a:off x="184189" y="8569632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Christiansen &amp; Kirby (2003)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" t="19284" r="2908" b="7226"/>
          <a:stretch/>
        </p:blipFill>
        <p:spPr>
          <a:xfrm>
            <a:off x="940417" y="2198914"/>
            <a:ext cx="6854804" cy="2480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45" y="4679912"/>
            <a:ext cx="11075655" cy="3610025"/>
          </a:xfrm>
          <a:prstGeom prst="rect">
            <a:avLst/>
          </a:prstGeom>
        </p:spPr>
      </p:pic>
      <p:sp>
        <p:nvSpPr>
          <p:cNvPr id="45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567543" y="7369501"/>
            <a:ext cx="10805857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Connector 46"/>
          <p:cNvCxnSpPr/>
          <p:nvPr/>
        </p:nvCxnSpPr>
        <p:spPr>
          <a:xfrm>
            <a:off x="1528811" y="7827212"/>
            <a:ext cx="10805857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/>
          <p:nvPr/>
        </p:nvCxnSpPr>
        <p:spPr>
          <a:xfrm>
            <a:off x="1567543" y="8301462"/>
            <a:ext cx="7794171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ectangle 13"/>
          <p:cNvSpPr/>
          <p:nvPr/>
        </p:nvSpPr>
        <p:spPr>
          <a:xfrm>
            <a:off x="1399345" y="3026229"/>
            <a:ext cx="5143954" cy="1175657"/>
          </a:xfrm>
          <a:prstGeom prst="rect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9" name="çç">
            <a:hlinkClick r:id="rId3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0401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https://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startlediguana.files.wordpress.com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/2013/10/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boule_skulls.gif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310" y="2946705"/>
            <a:ext cx="10568183" cy="4394690"/>
          </a:xfrm>
          <a:prstGeom prst="rect">
            <a:avLst/>
          </a:prstGeom>
        </p:spPr>
      </p:pic>
      <p:sp>
        <p:nvSpPr>
          <p:cNvPr id="27" name="çç">
            <a:hlinkClick r:id="rId3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8" name="çç">
            <a:hlinkClick r:id="rId3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5326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Basalla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(1988)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95" y="3676962"/>
            <a:ext cx="12262759" cy="2656931"/>
          </a:xfrm>
          <a:prstGeom prst="rect">
            <a:avLst/>
          </a:prstGeom>
        </p:spPr>
      </p:pic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3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3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05629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9" y="2360138"/>
            <a:ext cx="12013906" cy="57060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Christiansen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Chater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(2008)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1679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3535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303931"/>
            <a:ext cx="1231150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1</a:t>
            </a:r>
            <a:r>
              <a:rPr kumimoji="0" lang="en-US" sz="9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8 5 0 3 7 6 2 4 9</a:t>
            </a: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7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65344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26076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303931"/>
            <a:ext cx="1231150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0</a:t>
            </a:r>
            <a:r>
              <a:rPr kumimoji="0" lang="en-US" sz="9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1 2 3 4 5 6 7 8 9</a:t>
            </a: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9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190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058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580930"/>
            <a:ext cx="1231150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6000" dirty="0" err="1"/>
              <a:t>icuetfsogrisoslimsncmhlou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7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772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157254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Outline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4537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will learn in lecture 2: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Research that uses ALL to investigate word learning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/>
              <a:t>Research that uses ALL to investigate grammar learning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/>
              <a:t>Research that uses ALL to investigate </a:t>
            </a:r>
            <a:r>
              <a:rPr lang="en-GB" dirty="0" smtClean="0"/>
              <a:t>reading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Research </a:t>
            </a:r>
            <a:r>
              <a:rPr lang="en-GB" dirty="0"/>
              <a:t>that uses ALL to investigate </a:t>
            </a:r>
            <a:r>
              <a:rPr lang="en-GB" dirty="0" smtClean="0"/>
              <a:t>language evolution</a:t>
            </a:r>
            <a:endParaRPr lang="en-GB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1631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2276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580930"/>
            <a:ext cx="1231150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6000" dirty="0" err="1"/>
              <a:t>summerschooloflinguistics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19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19629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69882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394851" y="8482225"/>
            <a:ext cx="12181750" cy="417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http://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www.replicatedtypo.com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/iterated-learning-using-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youtube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-videos/6093.html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80" y="3594417"/>
            <a:ext cx="11796321" cy="3099265"/>
          </a:xfrm>
          <a:prstGeom prst="rect">
            <a:avLst/>
          </a:prstGeom>
        </p:spPr>
      </p:pic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2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730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Arrival (2016)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180" y="2110936"/>
            <a:ext cx="4390427" cy="6206148"/>
          </a:xfrm>
          <a:prstGeom prst="rect">
            <a:avLst/>
          </a:prstGeom>
        </p:spPr>
      </p:pic>
      <p:sp>
        <p:nvSpPr>
          <p:cNvPr id="22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7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4814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 &amp; Monaghan (in prep)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41" name="s1.f1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4845" y="4164395"/>
            <a:ext cx="1961424" cy="1858552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364"/>
          <p:cNvSpPr/>
          <p:nvPr/>
        </p:nvSpPr>
        <p:spPr>
          <a:xfrm>
            <a:off x="1366914" y="6245110"/>
            <a:ext cx="119728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gahemi</a:t>
            </a:r>
          </a:p>
        </p:txBody>
      </p:sp>
      <p:pic>
        <p:nvPicPr>
          <p:cNvPr id="43" name="s2.f2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332" y="3977348"/>
            <a:ext cx="2204823" cy="2232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s3.f3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99218" y="3988293"/>
            <a:ext cx="2346550" cy="2228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s4.f4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903474" y="3989142"/>
            <a:ext cx="2683035" cy="2226737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368"/>
          <p:cNvSpPr/>
          <p:nvPr/>
        </p:nvSpPr>
        <p:spPr>
          <a:xfrm>
            <a:off x="4079080" y="6245110"/>
            <a:ext cx="108732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hekipo</a:t>
            </a:r>
          </a:p>
        </p:txBody>
      </p:sp>
      <p:sp>
        <p:nvSpPr>
          <p:cNvPr id="47" name="Shape 369"/>
          <p:cNvSpPr/>
          <p:nvPr/>
        </p:nvSpPr>
        <p:spPr>
          <a:xfrm>
            <a:off x="6894551" y="6227551"/>
            <a:ext cx="97704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kilonu</a:t>
            </a:r>
          </a:p>
        </p:txBody>
      </p:sp>
      <p:sp>
        <p:nvSpPr>
          <p:cNvPr id="48" name="Shape 370"/>
          <p:cNvSpPr/>
          <p:nvPr/>
        </p:nvSpPr>
        <p:spPr>
          <a:xfrm>
            <a:off x="9860136" y="6227551"/>
            <a:ext cx="110586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lenoga</a:t>
            </a:r>
          </a:p>
        </p:txBody>
      </p:sp>
      <p:sp>
        <p:nvSpPr>
          <p:cNvPr id="5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51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52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5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55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21152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56279" y="8490887"/>
            <a:ext cx="1232032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Kirby,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Tamariz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Cornish &amp; Smith (2015)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30253" y="2226023"/>
            <a:ext cx="294429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Generation 1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37" y="3206603"/>
            <a:ext cx="9923711" cy="4302588"/>
          </a:xfrm>
          <a:prstGeom prst="rect">
            <a:avLst/>
          </a:prstGeom>
        </p:spPr>
      </p:pic>
      <p:sp>
        <p:nvSpPr>
          <p:cNvPr id="4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38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8520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490886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Kirby,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Tamariz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Cornish &amp; Smith (2015)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29062" y="2233569"/>
            <a:ext cx="349705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Generation 10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37" y="3206603"/>
            <a:ext cx="9923711" cy="4302587"/>
          </a:xfrm>
          <a:prstGeom prst="rect">
            <a:avLst/>
          </a:prstGeom>
        </p:spPr>
      </p:pic>
      <p:sp>
        <p:nvSpPr>
          <p:cNvPr id="24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9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0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41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2647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65097" y="8496167"/>
            <a:ext cx="1231150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Fehér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 (2017)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256279" y="2966224"/>
            <a:ext cx="6156624" cy="399213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/>
          <a:srcRect t="50000"/>
          <a:stretch/>
        </p:blipFill>
        <p:spPr>
          <a:xfrm>
            <a:off x="6750116" y="2966224"/>
            <a:ext cx="6156624" cy="3992135"/>
          </a:xfrm>
          <a:prstGeom prst="rect">
            <a:avLst/>
          </a:prstGeom>
        </p:spPr>
      </p:pic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2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43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86846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Claidière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 (2014)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b="55412"/>
          <a:stretch/>
        </p:blipFill>
        <p:spPr>
          <a:xfrm>
            <a:off x="626937" y="2597432"/>
            <a:ext cx="11506914" cy="5640558"/>
          </a:xfrm>
          <a:prstGeom prst="rect">
            <a:avLst/>
          </a:prstGeom>
        </p:spPr>
      </p:pic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38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62038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157254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Outline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6111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will learn in lectures 3 and 4: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it is like </a:t>
            </a:r>
            <a:r>
              <a:rPr lang="en-GB" dirty="0"/>
              <a:t>to take part in an ALL </a:t>
            </a:r>
            <a:r>
              <a:rPr lang="en-GB" dirty="0" smtClean="0"/>
              <a:t>experiment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design ALL stimuli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program an ALL experiment in </a:t>
            </a:r>
            <a:r>
              <a:rPr lang="en-GB" dirty="0" err="1" smtClean="0"/>
              <a:t>PsychoPy</a:t>
            </a: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interpret the data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Ways to design your own ALL experiment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8548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8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99381"/>
            <a:ext cx="12981998" cy="497875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Croft (2000, p.4)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977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2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77737" y="3023664"/>
            <a:ext cx="2563078" cy="413598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337"/>
          <p:cNvSpPr/>
          <p:nvPr/>
        </p:nvSpPr>
        <p:spPr>
          <a:xfrm>
            <a:off x="1873605" y="5416569"/>
            <a:ext cx="1204132" cy="0"/>
          </a:xfrm>
          <a:prstGeom prst="line">
            <a:avLst/>
          </a:prstGeom>
          <a:ln w="50800">
            <a:solidFill>
              <a:srgbClr val="A71E03"/>
            </a:solidFill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/>
            </a:pPr>
            <a:endParaRPr/>
          </a:p>
        </p:txBody>
      </p:sp>
      <p:sp>
        <p:nvSpPr>
          <p:cNvPr id="27" name="Shape 338"/>
          <p:cNvSpPr/>
          <p:nvPr/>
        </p:nvSpPr>
        <p:spPr>
          <a:xfrm>
            <a:off x="224261" y="3939992"/>
            <a:ext cx="1429049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mum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 smtClean="0">
                <a:latin typeface="Times"/>
                <a:ea typeface="Times"/>
                <a:cs typeface="Times"/>
                <a:sym typeface="Times"/>
              </a:rPr>
              <a:t>μαμά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mama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maman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mamá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6"/>
          <a:srcRect l="17866" r="17175"/>
          <a:stretch/>
        </p:blipFill>
        <p:spPr>
          <a:xfrm>
            <a:off x="9690535" y="3853311"/>
            <a:ext cx="3088763" cy="3566160"/>
          </a:xfrm>
          <a:prstGeom prst="rect">
            <a:avLst/>
          </a:prstGeom>
        </p:spPr>
      </p:pic>
      <p:sp>
        <p:nvSpPr>
          <p:cNvPr id="39" name="Shape 337"/>
          <p:cNvSpPr/>
          <p:nvPr/>
        </p:nvSpPr>
        <p:spPr>
          <a:xfrm>
            <a:off x="8628382" y="5636391"/>
            <a:ext cx="1062153" cy="0"/>
          </a:xfrm>
          <a:prstGeom prst="line">
            <a:avLst/>
          </a:prstGeom>
          <a:ln w="50800">
            <a:solidFill>
              <a:srgbClr val="A71E03"/>
            </a:solidFill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/>
            </a:pPr>
            <a:endParaRPr/>
          </a:p>
        </p:txBody>
      </p:sp>
      <p:sp>
        <p:nvSpPr>
          <p:cNvPr id="40" name="Shape 338"/>
          <p:cNvSpPr/>
          <p:nvPr/>
        </p:nvSpPr>
        <p:spPr>
          <a:xfrm>
            <a:off x="6502402" y="4159814"/>
            <a:ext cx="1905686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2600" dirty="0" smtClean="0">
                <a:latin typeface="Times"/>
                <a:ea typeface="Times"/>
                <a:cs typeface="Times"/>
                <a:sym typeface="Times"/>
              </a:rPr>
              <a:t>butterfly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l-GR" sz="2600" dirty="0" smtClean="0">
                <a:latin typeface="Times"/>
                <a:ea typeface="Times"/>
                <a:cs typeface="Times"/>
                <a:sym typeface="Times"/>
              </a:rPr>
              <a:t>Πεταλούδα</a:t>
            </a:r>
            <a:endParaRPr lang="en-GB"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GB" sz="2600" dirty="0" err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lang="en-GB" sz="2600" dirty="0" err="1" smtClean="0">
                <a:latin typeface="Times"/>
                <a:ea typeface="Times"/>
                <a:cs typeface="Times"/>
                <a:sym typeface="Times"/>
              </a:rPr>
              <a:t>chmetterling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US" sz="2600" dirty="0" err="1">
                <a:latin typeface="Times"/>
                <a:ea typeface="Times"/>
                <a:cs typeface="Times"/>
                <a:sym typeface="Times"/>
              </a:rPr>
              <a:t>papillon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US" sz="2600" dirty="0">
                <a:latin typeface="Times"/>
                <a:ea typeface="Times"/>
                <a:cs typeface="Times"/>
                <a:sym typeface="Times"/>
              </a:rPr>
              <a:t>mariposa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4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8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91608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0" y="3382561"/>
            <a:ext cx="11930104" cy="5277763"/>
          </a:xfrm>
          <a:prstGeom prst="rect">
            <a:avLst/>
          </a:prstGeom>
        </p:spPr>
      </p:pic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44330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Dukelow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(2017), Newberry (2017)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0293" y="2071972"/>
            <a:ext cx="24625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Ic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ne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secge</a:t>
            </a:r>
            <a:endParaRPr lang="en-US" sz="2800" i="1" dirty="0" smtClean="0">
              <a:solidFill>
                <a:schemeClr val="tx1"/>
              </a:solidFill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Beowolf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, 900)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908147" y="2052151"/>
            <a:ext cx="28545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err="1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Ic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ne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sege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noht</a:t>
            </a:r>
            <a:endParaRPr lang="en-US" sz="2800" i="1" dirty="0" smtClean="0">
              <a:solidFill>
                <a:srgbClr val="C00000"/>
              </a:solidFill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Ormulum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, 1100)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827628" y="2054444"/>
            <a:ext cx="19925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seye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not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(Chaucer, 1400)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60879" y="2070727"/>
            <a:ext cx="24143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doe not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say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(Shakespeare, 1600)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19220" y="2071972"/>
            <a:ext cx="24143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don’t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say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(Woolf, 1900)</a:t>
            </a:r>
          </a:p>
        </p:txBody>
      </p:sp>
      <p:sp>
        <p:nvSpPr>
          <p:cNvPr id="40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5" name="çç">
            <a:hlinkClick r:id="rId5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5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8" name="çç">
            <a:hlinkClick r:id="rId5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0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3296" y="3633396"/>
            <a:ext cx="5885661" cy="3021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16921" y="3633395"/>
            <a:ext cx="4680347" cy="3021307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2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8321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Pagel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Atkinson &amp; Meade (2007)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198" y="2086380"/>
            <a:ext cx="6335221" cy="6395845"/>
          </a:xfrm>
          <a:prstGeom prst="rect">
            <a:avLst/>
          </a:prstGeom>
        </p:spPr>
      </p:pic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86645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4" r="4091"/>
          <a:stretch/>
        </p:blipFill>
        <p:spPr>
          <a:xfrm>
            <a:off x="2494721" y="2206663"/>
            <a:ext cx="8015358" cy="6816755"/>
          </a:xfrm>
          <a:prstGeom prst="rect">
            <a:avLst/>
          </a:prstGeom>
        </p:spPr>
      </p:pic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676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 &amp; Monaghan (in prep)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73"/>
          <a:stretch/>
        </p:blipFill>
        <p:spPr>
          <a:xfrm>
            <a:off x="184188" y="2317679"/>
            <a:ext cx="5735822" cy="624088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449423"/>
              </p:ext>
            </p:extLst>
          </p:nvPr>
        </p:nvGraphicFramePr>
        <p:xfrm>
          <a:off x="6060557" y="2381118"/>
          <a:ext cx="6312843" cy="57323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04281"/>
                <a:gridCol w="2104281"/>
                <a:gridCol w="2104281"/>
              </a:tblGrid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Frequency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Generation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Generation</a:t>
                      </a:r>
                      <a:r>
                        <a:rPr lang="en-US" sz="16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7</a:t>
                      </a:r>
                      <a:endParaRPr lang="en-US" sz="1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giloku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mih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ewu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howuna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mih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uge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kugawe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ap</a:t>
                      </a:r>
                      <a:r>
                        <a:rPr lang="en-US" sz="16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iwa</a:t>
                      </a:r>
                      <a:endParaRPr lang="en-US" sz="1600" b="0" i="0" u="none" strike="noStrike" dirty="0">
                        <a:solidFill>
                          <a:schemeClr val="accent6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lomapi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 smtClean="0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ok</a:t>
                      </a:r>
                      <a:r>
                        <a:rPr lang="en-US" sz="1600" b="0" i="0" u="none" strike="noStrike" dirty="0" err="1" smtClean="0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iwa</a:t>
                      </a:r>
                      <a:endParaRPr lang="en-US" sz="1600" b="0" i="0" u="none" strike="noStrike" dirty="0" smtClean="0">
                        <a:solidFill>
                          <a:schemeClr val="accent6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nakilu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lilipe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wapohe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lamupo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muhego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hewino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punima</a:t>
                      </a:r>
                      <a:endParaRPr lang="en-US" sz="1600" b="0" i="0" u="none" strike="noStrike" dirty="0" smtClean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wopehu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henumi</a:t>
                      </a:r>
                      <a:endParaRPr lang="en-US" sz="1600" b="0" i="0" u="none" strike="noStrike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punima</a:t>
                      </a:r>
                      <a:endParaRPr lang="en-US" sz="16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gakulo</a:t>
                      </a:r>
                      <a:endParaRPr lang="en-US" sz="1600" b="0" i="0" u="none" strike="noStrike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logopi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nipewa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henumi</a:t>
                      </a:r>
                      <a:endParaRPr lang="en-US" sz="1600" b="0" i="0" u="none" strike="noStrike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mehapu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gakulo</a:t>
                      </a:r>
                      <a:endParaRPr lang="en-US" sz="1600" b="0" i="0" u="none" strike="noStrike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16" t="36782" r="3038" b="41698"/>
          <a:stretch/>
        </p:blipFill>
        <p:spPr>
          <a:xfrm>
            <a:off x="4385599" y="2559007"/>
            <a:ext cx="1351530" cy="1619924"/>
          </a:xfrm>
          <a:prstGeom prst="rect">
            <a:avLst/>
          </a:prstGeom>
        </p:spPr>
      </p:pic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5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93158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875" y="1975609"/>
            <a:ext cx="7971054" cy="658478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089875" y="3360420"/>
            <a:ext cx="1354822" cy="320040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Shape 338"/>
          <p:cNvSpPr/>
          <p:nvPr/>
        </p:nvSpPr>
        <p:spPr>
          <a:xfrm>
            <a:off x="184189" y="2449354"/>
            <a:ext cx="1905686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smtClean="0">
                <a:latin typeface="Times"/>
                <a:ea typeface="Times"/>
                <a:cs typeface="Times"/>
                <a:sym typeface="Times"/>
              </a:rPr>
              <a:t>Word length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2767286" y="6425948"/>
            <a:ext cx="1392185" cy="752092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Shape 338"/>
          <p:cNvSpPr/>
          <p:nvPr/>
        </p:nvSpPr>
        <p:spPr>
          <a:xfrm>
            <a:off x="388882" y="6899693"/>
            <a:ext cx="2531095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dirty="0" smtClean="0">
                <a:latin typeface="Times"/>
                <a:ea typeface="Times"/>
                <a:cs typeface="Times"/>
                <a:sym typeface="Times"/>
              </a:rPr>
              <a:t>Age </a:t>
            </a:r>
            <a:r>
              <a:rPr lang="en-GB" sz="4000" smtClean="0">
                <a:latin typeface="Times"/>
                <a:ea typeface="Times"/>
                <a:cs typeface="Times"/>
                <a:sym typeface="Times"/>
              </a:rPr>
              <a:t>of acquisition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9098281" y="3372683"/>
            <a:ext cx="1188719" cy="477511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Shape 338"/>
          <p:cNvSpPr/>
          <p:nvPr/>
        </p:nvSpPr>
        <p:spPr>
          <a:xfrm>
            <a:off x="10487929" y="2757130"/>
            <a:ext cx="2335233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dirty="0" smtClean="0">
                <a:latin typeface="Times"/>
                <a:ea typeface="Times"/>
                <a:cs typeface="Times"/>
                <a:sym typeface="Times"/>
              </a:rPr>
              <a:t>Semantics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9710689" y="5964718"/>
            <a:ext cx="1010651" cy="461230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Shape 338"/>
          <p:cNvSpPr/>
          <p:nvPr/>
        </p:nvSpPr>
        <p:spPr>
          <a:xfrm>
            <a:off x="9945343" y="6706527"/>
            <a:ext cx="2877819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smtClean="0">
                <a:latin typeface="Times"/>
                <a:ea typeface="Times"/>
                <a:cs typeface="Times"/>
                <a:sym typeface="Times"/>
              </a:rPr>
              <a:t>Grammatical categories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1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52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5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3263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24221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Conclusions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507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have learnt today: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language evolution is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we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studying it has shown us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multi-disciplinary research is important</a:t>
            </a:r>
            <a:endParaRPr lang="en-GB" dirty="0"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99719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452996" y="4075907"/>
            <a:ext cx="121236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7200" dirty="0" smtClean="0">
                <a:solidFill>
                  <a:srgbClr val="A61E03"/>
                </a:solidFill>
              </a:rPr>
              <a:t>Questions/    ?</a:t>
            </a:r>
            <a:endParaRPr lang="en-GB" sz="7200" dirty="0">
              <a:solidFill>
                <a:srgbClr val="A61E0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998" y="4075907"/>
            <a:ext cx="1173747" cy="1173747"/>
          </a:xfrm>
          <a:prstGeom prst="rect">
            <a:avLst/>
          </a:prstGeom>
        </p:spPr>
      </p:pic>
      <p:sp>
        <p:nvSpPr>
          <p:cNvPr id="27" name="Shape 51"/>
          <p:cNvSpPr txBox="1"/>
          <p:nvPr/>
        </p:nvSpPr>
        <p:spPr>
          <a:xfrm>
            <a:off x="174243" y="8249860"/>
            <a:ext cx="12402358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j.brand@lancaster.ac.uk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1008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837375" y="3381144"/>
            <a:ext cx="93181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Will I be learning about </a:t>
            </a:r>
            <a:r>
              <a:rPr lang="en-US" dirty="0" err="1" smtClean="0">
                <a:latin typeface="CMU Serif Roman" charset="0"/>
                <a:ea typeface="CMU Serif Roman" charset="0"/>
                <a:cs typeface="CMU Serif Roman" charset="0"/>
              </a:rPr>
              <a:t>Valyrian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, </a:t>
            </a:r>
            <a:r>
              <a:rPr lang="en-US" dirty="0" err="1" smtClean="0">
                <a:latin typeface="CMU Serif Roman" charset="0"/>
                <a:ea typeface="CMU Serif Roman" charset="0"/>
                <a:cs typeface="CMU Serif Roman" charset="0"/>
              </a:rPr>
              <a:t>Dothraki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, Klingon, </a:t>
            </a:r>
            <a:r>
              <a:rPr lang="en-US" dirty="0" err="1" smtClean="0">
                <a:latin typeface="CMU Serif Roman" charset="0"/>
                <a:ea typeface="CMU Serif Roman" charset="0"/>
                <a:cs typeface="CMU Serif Roman" charset="0"/>
              </a:rPr>
              <a:t>Droidspeak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 etc.?</a:t>
            </a:r>
          </a:p>
          <a:p>
            <a:endParaRPr lang="en-US" dirty="0" smtClean="0"/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youtu.be/jJoAJyarvSc?t=10s</a:t>
            </a:r>
            <a:endParaRPr lang="en-US" dirty="0" smtClean="0"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0728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224261" y="2382161"/>
            <a:ext cx="12123605" cy="6299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Croft, W. (2000). </a:t>
            </a:r>
            <a:r>
              <a:rPr lang="en-US" sz="2000" i="1" dirty="0">
                <a:sym typeface="CMU Serif"/>
              </a:rPr>
              <a:t>Explaining language change: An evolutionary approach</a:t>
            </a:r>
            <a:r>
              <a:rPr lang="en-US" sz="2000" dirty="0">
                <a:sym typeface="CMU Serif"/>
              </a:rPr>
              <a:t>. Pearson Education.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 smtClean="0">
                <a:sym typeface="CMU Serif"/>
              </a:rPr>
              <a:t>Christiansen</a:t>
            </a:r>
            <a:r>
              <a:rPr lang="en-US" sz="2000" dirty="0">
                <a:sym typeface="CMU Serif"/>
              </a:rPr>
              <a:t>, M. H., &amp; Kirby, S. (Eds.). (2003). </a:t>
            </a:r>
            <a:r>
              <a:rPr lang="en-US" sz="2000" i="1" dirty="0">
                <a:sym typeface="CMU Serif"/>
              </a:rPr>
              <a:t>Language evolution</a:t>
            </a:r>
            <a:r>
              <a:rPr lang="en-US" sz="2000" dirty="0">
                <a:sym typeface="CMU Serif"/>
              </a:rPr>
              <a:t>. OUP Oxford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Christiansen, M. H., &amp; </a:t>
            </a:r>
            <a:r>
              <a:rPr lang="en-US" sz="2000" dirty="0" err="1">
                <a:sym typeface="CMU Serif"/>
              </a:rPr>
              <a:t>Chater</a:t>
            </a:r>
            <a:r>
              <a:rPr lang="en-US" sz="2000" dirty="0">
                <a:sym typeface="CMU Serif"/>
              </a:rPr>
              <a:t>, N. (2008). Language as shaped by the brain. </a:t>
            </a:r>
            <a:r>
              <a:rPr lang="en-US" sz="2000" i="1" dirty="0">
                <a:sym typeface="CMU Serif"/>
              </a:rPr>
              <a:t>Behavioral and brain sciences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31</a:t>
            </a:r>
            <a:r>
              <a:rPr lang="en-US" sz="2000" dirty="0">
                <a:sym typeface="CMU Serif"/>
              </a:rPr>
              <a:t>(5), 489-509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Darwin, C. (1888). </a:t>
            </a:r>
            <a:r>
              <a:rPr lang="en-US" sz="2000" i="1" dirty="0">
                <a:sym typeface="CMU Serif"/>
              </a:rPr>
              <a:t>The descent of man and selection in relation to sex</a:t>
            </a:r>
            <a:r>
              <a:rPr lang="en-US" sz="2000" dirty="0">
                <a:sym typeface="CMU Serif"/>
              </a:rPr>
              <a:t> (Vol. 1). Murray.</a:t>
            </a:r>
            <a:endParaRPr lang="en-US" sz="2000" dirty="0" smtClean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 err="1">
                <a:sym typeface="CMU Serif"/>
              </a:rPr>
              <a:t>Fehér</a:t>
            </a:r>
            <a:r>
              <a:rPr lang="en-US" sz="2000" dirty="0">
                <a:sym typeface="CMU Serif"/>
              </a:rPr>
              <a:t>, O., </a:t>
            </a:r>
            <a:r>
              <a:rPr lang="en-US" sz="2000" dirty="0" err="1">
                <a:sym typeface="CMU Serif"/>
              </a:rPr>
              <a:t>Ljubičić</a:t>
            </a:r>
            <a:r>
              <a:rPr lang="en-US" sz="2000" dirty="0">
                <a:sym typeface="CMU Serif"/>
              </a:rPr>
              <a:t>, I., Suzuki, K., </a:t>
            </a:r>
            <a:r>
              <a:rPr lang="en-US" sz="2000" dirty="0" err="1">
                <a:sym typeface="CMU Serif"/>
              </a:rPr>
              <a:t>Okanoya</a:t>
            </a:r>
            <a:r>
              <a:rPr lang="en-US" sz="2000" dirty="0">
                <a:sym typeface="CMU Serif"/>
              </a:rPr>
              <a:t>, K., &amp; </a:t>
            </a:r>
            <a:r>
              <a:rPr lang="en-US" sz="2000" dirty="0" err="1">
                <a:sym typeface="CMU Serif"/>
              </a:rPr>
              <a:t>Tchernichovski</a:t>
            </a:r>
            <a:r>
              <a:rPr lang="en-US" sz="2000" dirty="0">
                <a:sym typeface="CMU Serif"/>
              </a:rPr>
              <a:t>, O. (2017). Statistical learning in songbirds: from self-tutoring to song culture. </a:t>
            </a:r>
            <a:r>
              <a:rPr lang="en-US" sz="2000" i="1" dirty="0">
                <a:sym typeface="CMU Serif"/>
              </a:rPr>
              <a:t>Phil. Trans. R. Soc. B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372</a:t>
            </a:r>
            <a:r>
              <a:rPr lang="en-US" sz="2000" dirty="0">
                <a:sym typeface="CMU Serif"/>
              </a:rPr>
              <a:t>(1711), 20160053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olidFill>
                <a:srgbClr val="A61E03"/>
              </a:solidFill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Kirby, S., </a:t>
            </a:r>
            <a:r>
              <a:rPr lang="en-US" sz="2000" dirty="0" err="1">
                <a:sym typeface="CMU Serif"/>
              </a:rPr>
              <a:t>Tamariz</a:t>
            </a:r>
            <a:r>
              <a:rPr lang="en-US" sz="2000" dirty="0">
                <a:sym typeface="CMU Serif"/>
              </a:rPr>
              <a:t>, M., Cornish, H., &amp; Smith, K. (2015). Compression and communication in the cultural evolution of linguistic structure. </a:t>
            </a:r>
            <a:r>
              <a:rPr lang="en-US" sz="2000" i="1" dirty="0">
                <a:sym typeface="CMU Serif"/>
              </a:rPr>
              <a:t>Cognition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141</a:t>
            </a:r>
            <a:r>
              <a:rPr lang="en-US" sz="2000" dirty="0">
                <a:sym typeface="CMU Serif"/>
              </a:rPr>
              <a:t>, 87-102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olidFill>
                <a:srgbClr val="A61E03"/>
              </a:solidFill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 err="1">
                <a:sym typeface="CMU Serif"/>
              </a:rPr>
              <a:t>Pagel</a:t>
            </a:r>
            <a:r>
              <a:rPr lang="en-US" sz="2000" dirty="0">
                <a:sym typeface="CMU Serif"/>
              </a:rPr>
              <a:t>, M., Atkinson, Q. D., &amp; Meade, A. (2007). Frequency of word-use predicts rates of lexical evolution throughout Indo-European history. </a:t>
            </a:r>
            <a:r>
              <a:rPr lang="en-US" sz="2000" i="1" dirty="0">
                <a:sym typeface="CMU Serif"/>
              </a:rPr>
              <a:t>Nature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449</a:t>
            </a:r>
            <a:r>
              <a:rPr lang="en-US" sz="2000" dirty="0">
                <a:sym typeface="CMU Serif"/>
              </a:rPr>
              <a:t>(7163), 717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olidFill>
                <a:srgbClr val="A61E03"/>
              </a:solidFill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2000" dirty="0">
              <a:solidFill>
                <a:srgbClr val="A61E03"/>
              </a:solidFill>
            </a:endParaRPr>
          </a:p>
        </p:txBody>
      </p:sp>
      <p:sp>
        <p:nvSpPr>
          <p:cNvPr id="7" name="Shape 56"/>
          <p:cNvSpPr txBox="1"/>
          <p:nvPr/>
        </p:nvSpPr>
        <p:spPr>
          <a:xfrm>
            <a:off x="224261" y="1164674"/>
            <a:ext cx="320921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Further reading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2934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0" name="Rectangle 19"/>
          <p:cNvSpPr/>
          <p:nvPr/>
        </p:nvSpPr>
        <p:spPr>
          <a:xfrm>
            <a:off x="1837375" y="3381144"/>
            <a:ext cx="931817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Will I be learning about </a:t>
            </a:r>
            <a:r>
              <a:rPr lang="en-US" dirty="0" err="1" smtClean="0">
                <a:latin typeface="CMU Serif Roman" charset="0"/>
                <a:ea typeface="CMU Serif Roman" charset="0"/>
                <a:cs typeface="CMU Serif Roman" charset="0"/>
              </a:rPr>
              <a:t>Valyrian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, </a:t>
            </a:r>
            <a:r>
              <a:rPr lang="en-US" dirty="0" err="1" smtClean="0">
                <a:latin typeface="CMU Serif Roman" charset="0"/>
                <a:ea typeface="CMU Serif Roman" charset="0"/>
                <a:cs typeface="CMU Serif Roman" charset="0"/>
              </a:rPr>
              <a:t>Dothraki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, Klingon, </a:t>
            </a:r>
            <a:r>
              <a:rPr lang="en-US" dirty="0" err="1" smtClean="0">
                <a:latin typeface="CMU Serif Roman" charset="0"/>
                <a:ea typeface="CMU Serif Roman" charset="0"/>
                <a:cs typeface="CMU Serif Roman" charset="0"/>
              </a:rPr>
              <a:t>Droidspeak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 etc.?</a:t>
            </a:r>
          </a:p>
          <a:p>
            <a:endParaRPr lang="en-US" dirty="0" smtClean="0"/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youtu.be/jJoAJyarvSc?t=10s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9845595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242367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837375" y="3381144"/>
            <a:ext cx="93181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Will I be learning how to test predictions about the way language is learnt using carefully designed experiments?</a:t>
            </a:r>
          </a:p>
          <a:p>
            <a:endParaRPr lang="en-US" dirty="0"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YES</a:t>
            </a:r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9620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40266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use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0526" y="1975609"/>
            <a:ext cx="6843751" cy="684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621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740266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use artificial language learning?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" y="2359858"/>
            <a:ext cx="13004800" cy="60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281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7953</TotalTime>
  <Words>1170</Words>
  <Application>Microsoft Macintosh PowerPoint</Application>
  <PresentationFormat>Custom</PresentationFormat>
  <Paragraphs>383</Paragraphs>
  <Slides>50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Calibri</vt:lpstr>
      <vt:lpstr>CMU Serif</vt:lpstr>
      <vt:lpstr>CMU Serif Roman</vt:lpstr>
      <vt:lpstr>Comic Sans MS</vt:lpstr>
      <vt:lpstr>Courier</vt:lpstr>
      <vt:lpstr>Helvetica</vt:lpstr>
      <vt:lpstr>Helvetica Light</vt:lpstr>
      <vt:lpstr>Helvetica Neue</vt:lpstr>
      <vt:lpstr>Times</vt:lpstr>
      <vt:lpstr>Wingdings</vt:lpstr>
      <vt:lpstr>Arial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JB</cp:lastModifiedBy>
  <cp:revision>136</cp:revision>
  <cp:lastPrinted>2018-02-15T11:06:46Z</cp:lastPrinted>
  <dcterms:modified xsi:type="dcterms:W3CDTF">2018-08-17T10:43:39Z</dcterms:modified>
</cp:coreProperties>
</file>